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s/slide54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55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56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slides/slide57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56" r:id="rId2"/>
    <p:sldId id="285" r:id="rId3"/>
    <p:sldId id="304" r:id="rId4"/>
    <p:sldId id="286" r:id="rId5"/>
    <p:sldId id="287" r:id="rId6"/>
    <p:sldId id="288" r:id="rId7"/>
    <p:sldId id="297" r:id="rId8"/>
    <p:sldId id="293" r:id="rId9"/>
    <p:sldId id="292" r:id="rId10"/>
    <p:sldId id="294" r:id="rId11"/>
    <p:sldId id="295" r:id="rId12"/>
    <p:sldId id="296" r:id="rId13"/>
    <p:sldId id="298" r:id="rId14"/>
    <p:sldId id="305" r:id="rId15"/>
    <p:sldId id="310" r:id="rId16"/>
    <p:sldId id="306" r:id="rId17"/>
    <p:sldId id="307" r:id="rId18"/>
    <p:sldId id="308" r:id="rId19"/>
    <p:sldId id="309" r:id="rId20"/>
    <p:sldId id="311" r:id="rId21"/>
    <p:sldId id="312" r:id="rId22"/>
    <p:sldId id="313" r:id="rId23"/>
    <p:sldId id="315" r:id="rId24"/>
    <p:sldId id="314" r:id="rId25"/>
    <p:sldId id="303" r:id="rId26"/>
    <p:sldId id="289" r:id="rId27"/>
    <p:sldId id="290" r:id="rId28"/>
    <p:sldId id="257" r:id="rId29"/>
    <p:sldId id="277" r:id="rId30"/>
    <p:sldId id="258" r:id="rId31"/>
    <p:sldId id="259" r:id="rId32"/>
    <p:sldId id="260" r:id="rId33"/>
    <p:sldId id="282" r:id="rId34"/>
    <p:sldId id="267" r:id="rId35"/>
    <p:sldId id="268" r:id="rId36"/>
    <p:sldId id="269" r:id="rId37"/>
    <p:sldId id="278" r:id="rId38"/>
    <p:sldId id="270" r:id="rId39"/>
    <p:sldId id="279" r:id="rId40"/>
    <p:sldId id="280" r:id="rId41"/>
    <p:sldId id="271" r:id="rId42"/>
    <p:sldId id="281" r:id="rId43"/>
    <p:sldId id="274" r:id="rId44"/>
    <p:sldId id="261" r:id="rId45"/>
    <p:sldId id="262" r:id="rId46"/>
    <p:sldId id="272" r:id="rId47"/>
    <p:sldId id="263" r:id="rId48"/>
    <p:sldId id="264" r:id="rId49"/>
    <p:sldId id="275" r:id="rId50"/>
    <p:sldId id="276" r:id="rId51"/>
    <p:sldId id="283" r:id="rId52"/>
    <p:sldId id="265" r:id="rId53"/>
    <p:sldId id="266" r:id="rId54"/>
    <p:sldId id="284" r:id="rId55"/>
    <p:sldId id="300" r:id="rId56"/>
    <p:sldId id="301" r:id="rId57"/>
    <p:sldId id="299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2B2B2"/>
    <a:srgbClr val="777777"/>
    <a:srgbClr val="969696"/>
    <a:srgbClr val="FFFF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840" autoAdjust="0"/>
    <p:restoredTop sz="94660"/>
  </p:normalViewPr>
  <p:slideViewPr>
    <p:cSldViewPr>
      <p:cViewPr varScale="1">
        <p:scale>
          <a:sx n="134" d="100"/>
          <a:sy n="134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2F3A7-47FC-45FF-ACD4-9C8A89688CD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4" name="Picture 23" descr="SISO_Logo_Horizonta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76200"/>
            <a:ext cx="7467600" cy="13101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1418A-AB64-4B0A-A04E-BA6CA231C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67E6D-60B3-46F2-839B-6FF34E303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324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A571-0A3B-499A-8110-115FA37FE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6B4BF-73E9-434C-AAFC-E4CB6754E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F44D6-4400-4D28-B0B7-CB75E3CAF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8EB3C-C5C8-45F6-B430-E4FB858CA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34B3E-CEB5-4146-9250-3DC9F1CB8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FF73D-EAE8-4720-ABFE-C65670EEA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B0DA8-1435-4C67-BC55-5387975CC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10132-D6B8-4638-9E74-8A3384F21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0A9E2-37C8-4B7B-AE06-444DF6C88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04800"/>
            <a:ext cx="6324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386EFD-3434-4B7F-AC33-2B0A7176354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3" name="Picture 22" descr="SISO_Logo_Vertical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28600" y="314205"/>
            <a:ext cx="2095500" cy="113359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arkmccall@sisostds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696200" cy="1676400"/>
          </a:xfrm>
        </p:spPr>
        <p:txBody>
          <a:bodyPr/>
          <a:lstStyle/>
          <a:p>
            <a:pPr algn="ctr" eaLnBrk="1" hangingPunct="1"/>
            <a:r>
              <a:rPr lang="en-US" sz="4800" b="0" dirty="0" smtClean="0">
                <a:effectLst/>
              </a:rPr>
              <a:t>Distributed Interactive Simulation (DIS) 101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781800" cy="304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dirty="0" smtClean="0"/>
              <a:t>Mark McCall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/>
              <a:t>DIS PDG Chair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dirty="0" smtClean="0">
                <a:hlinkClick r:id="rId2"/>
              </a:rPr>
              <a:t>markmccall@sisostds.org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DIS Definitions</a:t>
            </a:r>
            <a:br>
              <a:rPr lang="en-US" smtClean="0"/>
            </a:br>
            <a:r>
              <a:rPr lang="en-US" smtClean="0"/>
              <a:t> (3 of 5)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Simulation entity: 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A physical object in </a:t>
            </a:r>
            <a:r>
              <a:rPr lang="en-US" sz="2400" dirty="0" smtClean="0">
                <a:ea typeface="ＭＳ Ｐゴシック" pitchFamily="34" charset="-128"/>
              </a:rPr>
              <a:t>the synthetic environment that is created and controlled by a simulation application and affected by the exchange of DIS </a:t>
            </a:r>
            <a:r>
              <a:rPr lang="en-US" sz="2400" dirty="0" err="1" smtClean="0">
                <a:ea typeface="ＭＳ Ｐゴシック" pitchFamily="34" charset="-128"/>
              </a:rPr>
              <a:t>PDUs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It is possible that a simulation application may be controlling more than one simulation entity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6477000" y="6324600"/>
            <a:ext cx="1678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IEEE Std 1278.1</a:t>
            </a:r>
            <a:r>
              <a:rPr lang="en-US" sz="1200" dirty="0" smtClean="0"/>
              <a:t>-2012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DIS Definitions</a:t>
            </a:r>
            <a:br>
              <a:rPr lang="en-US" smtClean="0"/>
            </a:br>
            <a:r>
              <a:rPr lang="en-US" smtClean="0"/>
              <a:t> (4 of 5)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Simulation exercise: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An exercise that consists of one or more interacting simulation applications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Simulations participating in the same simulation exercise share a common identifying number called the exercise identifier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Simulations utilize correlated representations of the synthetic environment collection and distribution of certain types of data which they operate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477000" y="6324600"/>
            <a:ext cx="1678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IEEE Std 1278.1</a:t>
            </a:r>
            <a:r>
              <a:rPr lang="en-US" sz="1200" dirty="0" smtClean="0"/>
              <a:t>-2012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DIS Definitions</a:t>
            </a:r>
            <a:br>
              <a:rPr lang="en-US" smtClean="0"/>
            </a:br>
            <a:r>
              <a:rPr lang="en-US" smtClean="0"/>
              <a:t> (5 of 5)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Simulation environment: 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The operational environment surrounding the simulation entities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Includes terrain, atmospheric, and oceanographic information 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Participants in the same DIS exercise will be using environment information that is adequately correlated for the type of exercise to be performed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6477000" y="6324600"/>
            <a:ext cx="1678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IEEE Std 1278.1</a:t>
            </a:r>
            <a:r>
              <a:rPr lang="en-US" sz="1200" dirty="0" smtClean="0"/>
              <a:t>-2012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PDU Families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Entity information/interaction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Warfare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Logistics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Simulation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Distributed Emission Regeneration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Radio Communications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CCFFCC"/>
                </a:solidFill>
              </a:rPr>
              <a:t>Entity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CCFFCC"/>
                </a:solidFill>
              </a:rPr>
              <a:t>Minefield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CCFFCC"/>
                </a:solidFill>
              </a:rPr>
              <a:t>Synthetic Environment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CCFFCC"/>
                </a:solidFill>
              </a:rPr>
              <a:t>Simulation Management with Reliability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CCFFCC"/>
                </a:solidFill>
              </a:rPr>
              <a:t>Live Entity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CCFFCC"/>
                </a:solidFill>
              </a:rPr>
              <a:t>Non-Real Time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Information Operations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PDU Families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Entity information/interaction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Appearance of an entity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Location of an entity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Entity collisions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Attribute PDU (Version 7)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Warfare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Weapons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Expendables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Explosions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Fire/Detonate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Directed Energy (Version 7)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Entity Damage Status (Version 7)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PDU Families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Logistics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Representation of logistics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Request and Response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Resupply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Repair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Simulation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Centralized control of a simulation exercise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Start, restart, maintenance, shutdown, data collection, data distribution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Optional – used as required and supported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PDU Families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Distributed Emission Regeneration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Simulation of emissions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ea typeface="ＭＳ Ｐゴシック" pitchFamily="34" charset="-128"/>
              </a:rPr>
              <a:t>Electromagnetic – Radar, IFF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ea typeface="ＭＳ Ｐゴシック" pitchFamily="34" charset="-128"/>
              </a:rPr>
              <a:t>Underwater Acoustics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ea typeface="ＭＳ Ｐゴシック" pitchFamily="34" charset="-128"/>
              </a:rPr>
              <a:t>Laser Designators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Emitting entity describes the emission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Sensing entity responsible for regeneration of emission at required fidelity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Radio Communications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Audio and Digital communications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Sending entity describes communications device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Sending entity provides the message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Receiving entities determine if they can receive the signal and determine what to do about the message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Tactical Data Links simulated using these PDUs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PDU Families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ＭＳ Ｐゴシック" charset="-128"/>
              </a:rPr>
              <a:t>Entity Management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Four alternative methods for managing entities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Entity aggregation for large scale exercises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Communication of state of aggregated entities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Transferring ownership of an entity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Hierarchical linkage of separately hosted entities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ＭＳ Ｐゴシック" charset="-128"/>
              </a:rPr>
              <a:t>Minefield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Location of mines/minefields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Appearance of mines/minefields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Other pertinent details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ＭＳ Ｐゴシック" charset="-128"/>
              </a:rPr>
              <a:t>Synthetic Environment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Process approach used to exchange information about smoke, contrails, dust, obscurants, toxic chemicals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Object approach used to exchange information about point, line, or areal objects in environment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CCFFCC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PDU Families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Simulation Management with Reliability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Uses simulation management PDUs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Specifies use of reliable communications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Optional – use as required and supported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Information Operations (Version 7)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Simulate the use of electronic warfare, computer network attack, military deception, etc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Influence or disrupt decision making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Predicted effects are transmitted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Perceived effects are reported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PDU Families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ＭＳ Ｐゴシック" charset="-128"/>
              </a:rPr>
              <a:t>Non-Real Time protocol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Most DIS exercises are human-in-the-loop and operate in real time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Defines how DIS PDUs can be in non-real time exercise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ＭＳ Ｐゴシック" charset="-128"/>
              </a:rPr>
              <a:t>Live Entity Information/Interaction protocol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Designed for bandwidth-limited range interactions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Architectural changes to PDUs to conserve bandwidth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CCFFCC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</a:rPr>
              <a:t>Overview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/>
            <a:r>
              <a:rPr lang="en-US" sz="2800" smtClean="0">
                <a:effectLst/>
              </a:rPr>
              <a:t>General DIS Overview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DIS History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DIS Documents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Key Definitions and Concepts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PDU Families</a:t>
            </a:r>
          </a:p>
          <a:p>
            <a:pPr eaLnBrk="1" hangingPunct="1"/>
            <a:r>
              <a:rPr lang="en-US" sz="2800" smtClean="0">
                <a:solidFill>
                  <a:srgbClr val="B2B2B2"/>
                </a:solidFill>
                <a:effectLst/>
              </a:rPr>
              <a:t>The Updated DIS Version 7 Standard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IEEE 1278 Update History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General standard improvements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PDU-specific improvements and new PDUs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Annexes</a:t>
            </a:r>
            <a:endParaRPr lang="en-US" sz="2400" smtClean="0">
              <a:solidFill>
                <a:srgbClr val="B2B2B2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ffectLst/>
              </a:rPr>
              <a:t>Entity Coordinates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3581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Geocentric Coordinates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  <a:ea typeface="ＭＳ Ｐゴシック" pitchFamily="34" charset="-128"/>
              </a:rPr>
              <a:t>Position and Orientation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WGS-84 elliptical Earth model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Units in meters and radians</a:t>
            </a:r>
          </a:p>
        </p:txBody>
      </p:sp>
      <p:pic>
        <p:nvPicPr>
          <p:cNvPr id="69636" name="Picture 4" descr="W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86000"/>
            <a:ext cx="4954588" cy="3667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88" name="Rectangle 3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400800" cy="1431925"/>
          </a:xfrm>
          <a:noFill/>
          <a:ln/>
        </p:spPr>
        <p:txBody>
          <a:bodyPr/>
          <a:lstStyle/>
          <a:p>
            <a:r>
              <a:rPr lang="en-US" smtClean="0">
                <a:effectLst/>
              </a:rPr>
              <a:t>Entity Type Identification</a:t>
            </a:r>
          </a:p>
        </p:txBody>
      </p:sp>
      <p:graphicFrame>
        <p:nvGraphicFramePr>
          <p:cNvPr id="70725" name="Group 69"/>
          <p:cNvGraphicFramePr>
            <a:graphicFrameLocks noGrp="1"/>
          </p:cNvGraphicFramePr>
          <p:nvPr>
            <p:ph idx="1"/>
          </p:nvPr>
        </p:nvGraphicFramePr>
        <p:xfrm>
          <a:off x="4114800" y="1981200"/>
          <a:ext cx="4495800" cy="3757614"/>
        </p:xfrm>
        <a:graphic>
          <a:graphicData uri="http://schemas.openxmlformats.org/drawingml/2006/table">
            <a:tbl>
              <a:tblPr/>
              <a:tblGrid>
                <a:gridCol w="1873250"/>
                <a:gridCol w="2622550"/>
              </a:tblGrid>
              <a:tr h="469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ENTITY TYPE RECORD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Entity Kind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Domain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16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Sub 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Specific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Extra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 bit enumeration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22" name="Rectangle 66"/>
          <p:cNvSpPr>
            <a:spLocks noChangeArrowheads="1"/>
          </p:cNvSpPr>
          <p:nvPr/>
        </p:nvSpPr>
        <p:spPr bwMode="auto">
          <a:xfrm>
            <a:off x="381000" y="2133600"/>
            <a:ext cx="358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Hierarchical designation of Entity Type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Enumerations are listed in SISO-REF-010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800"/>
              <a:t>Over 13,000 entity types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18" name="Rectangle 9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ffectLst/>
              </a:rPr>
              <a:t>Examples of Type Enumerations</a:t>
            </a:r>
          </a:p>
        </p:txBody>
      </p:sp>
      <p:graphicFrame>
        <p:nvGraphicFramePr>
          <p:cNvPr id="74036" name="Group 308"/>
          <p:cNvGraphicFramePr>
            <a:graphicFrameLocks noGrp="1"/>
          </p:cNvGraphicFramePr>
          <p:nvPr>
            <p:ph idx="1"/>
          </p:nvPr>
        </p:nvGraphicFramePr>
        <p:xfrm>
          <a:off x="762000" y="1981200"/>
          <a:ext cx="8153400" cy="4644074"/>
        </p:xfrm>
        <a:graphic>
          <a:graphicData uri="http://schemas.openxmlformats.org/drawingml/2006/table">
            <a:tbl>
              <a:tblPr/>
              <a:tblGrid>
                <a:gridCol w="1230313"/>
                <a:gridCol w="693737"/>
                <a:gridCol w="1000125"/>
                <a:gridCol w="1074738"/>
                <a:gridCol w="1155700"/>
                <a:gridCol w="1169987"/>
                <a:gridCol w="982663"/>
                <a:gridCol w="84613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Sub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Specific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Extra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F-15C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F-15E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MiG-27K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M1A2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Abrams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T-72B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D 98 York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Mk 44 torpedo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0" name="Rectangle 1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ffectLst/>
              </a:rPr>
              <a:t>Entity Instance Identification</a:t>
            </a:r>
          </a:p>
        </p:txBody>
      </p:sp>
      <p:graphicFrame>
        <p:nvGraphicFramePr>
          <p:cNvPr id="79911" name="Group 39"/>
          <p:cNvGraphicFramePr>
            <a:graphicFrameLocks noGrp="1"/>
          </p:cNvGraphicFramePr>
          <p:nvPr>
            <p:ph idx="1"/>
          </p:nvPr>
        </p:nvGraphicFramePr>
        <p:xfrm>
          <a:off x="1981200" y="4876800"/>
          <a:ext cx="5105400" cy="1554479"/>
        </p:xfrm>
        <a:graphic>
          <a:graphicData uri="http://schemas.openxmlformats.org/drawingml/2006/table">
            <a:tbl>
              <a:tblPr/>
              <a:tblGrid>
                <a:gridCol w="2098675"/>
                <a:gridCol w="30067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16-bit unsigned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16 bit unsigned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16 bit unsigned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10" name="Rectangle 38"/>
          <p:cNvSpPr>
            <a:spLocks noChangeArrowheads="1"/>
          </p:cNvSpPr>
          <p:nvPr/>
        </p:nvSpPr>
        <p:spPr bwMode="auto">
          <a:xfrm>
            <a:off x="609600" y="2057400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Combination of 3 numbers identify individual entities and objects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Exercises can assign site numbers, sites can assign sims at the site, sims can assign entity numbers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ffectLst/>
              </a:rPr>
              <a:t>Dead Reckoning and Smoothing</a:t>
            </a:r>
          </a:p>
        </p:txBody>
      </p:sp>
      <p:grpSp>
        <p:nvGrpSpPr>
          <p:cNvPr id="75782" name="Group 6"/>
          <p:cNvGrpSpPr>
            <a:grpSpLocks/>
          </p:cNvGrpSpPr>
          <p:nvPr/>
        </p:nvGrpSpPr>
        <p:grpSpPr bwMode="auto">
          <a:xfrm>
            <a:off x="381000" y="2133600"/>
            <a:ext cx="7696200" cy="6180138"/>
            <a:chOff x="528" y="1056"/>
            <a:chExt cx="4848" cy="3893"/>
          </a:xfrm>
        </p:grpSpPr>
        <p:graphicFrame>
          <p:nvGraphicFramePr>
            <p:cNvPr id="75783" name="Object 7"/>
            <p:cNvGraphicFramePr>
              <a:graphicFrameLocks noChangeAspect="1"/>
            </p:cNvGraphicFramePr>
            <p:nvPr/>
          </p:nvGraphicFramePr>
          <p:xfrm>
            <a:off x="1440" y="1056"/>
            <a:ext cx="3936" cy="3893"/>
          </p:xfrm>
          <a:graphic>
            <a:graphicData uri="http://schemas.openxmlformats.org/presentationml/2006/ole">
              <p:oleObj spid="_x0000_s75783" name="Visio" r:id="rId3" imgW="4610100" imgH="4546600" progId="">
                <p:embed/>
              </p:oleObj>
            </a:graphicData>
          </a:graphic>
        </p:graphicFrame>
        <p:pic>
          <p:nvPicPr>
            <p:cNvPr id="75784" name="Picture 8" descr="f15-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" y="3024"/>
              <a:ext cx="1008" cy="980"/>
            </a:xfrm>
            <a:prstGeom prst="rect">
              <a:avLst/>
            </a:prstGeom>
            <a:noFill/>
          </p:spPr>
        </p:pic>
      </p:grp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2514600" y="4953000"/>
            <a:ext cx="624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Times New Roman" pitchFamily="18" charset="0"/>
              </a:rPr>
              <a:t>Green Line: Internal Model (“truth”)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Red Line: Dead Reckoned (extrapolated) Model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White Line: Smoothing Model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381000" y="1828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Entity sends update when error &gt; threshold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Receiver extrapolates between updates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/>
              <a:t>Spatial jump at update is smoothed over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</a:rPr>
              <a:t>Overview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B2B2B2"/>
                </a:solidFill>
                <a:effectLst/>
              </a:rPr>
              <a:t>General DIS Overview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DIS History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DIS Documents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Key Definitions and Concepts</a:t>
            </a:r>
          </a:p>
          <a:p>
            <a:pPr lvl="1" eaLnBrk="1" hangingPunct="1"/>
            <a:r>
              <a:rPr lang="en-US" sz="2400" smtClean="0">
                <a:solidFill>
                  <a:srgbClr val="B2B2B2"/>
                </a:solidFill>
                <a:effectLst/>
                <a:ea typeface="ＭＳ Ｐゴシック" pitchFamily="34" charset="-128"/>
              </a:rPr>
              <a:t>PDU Families</a:t>
            </a:r>
          </a:p>
          <a:p>
            <a:pPr eaLnBrk="1" hangingPunct="1"/>
            <a:r>
              <a:rPr lang="en-US" sz="2800" smtClean="0">
                <a:effectLst/>
              </a:rPr>
              <a:t>The Updated DIS Version 7 Standard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IEEE 1278 Update History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General standard improvements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PDU-specific improvements and new PDUs</a:t>
            </a:r>
          </a:p>
          <a:p>
            <a:pPr lvl="1" eaLnBrk="1" hangingPunct="1"/>
            <a:r>
              <a:rPr lang="en-US" sz="2400" smtClean="0">
                <a:effectLst/>
                <a:ea typeface="ＭＳ Ｐゴシック" pitchFamily="34" charset="-128"/>
              </a:rPr>
              <a:t>Annexes</a:t>
            </a:r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  <a:effectLst/>
              </a:rPr>
              <a:t>IEEE 1278.1 Update History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/>
              </a:rPr>
              <a:t>2003 – DIS Study Group formed under the SISO SAC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ffectLst/>
                <a:ea typeface="ＭＳ Ｐゴシック" pitchFamily="34" charset="-128"/>
              </a:rPr>
              <a:t>Identified approximately 100 Problem/Change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ffectLst/>
                <a:ea typeface="ＭＳ Ｐゴシック" pitchFamily="34" charset="-128"/>
              </a:rPr>
              <a:t>Recommended revision of IEEE 1278 standards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/>
              </a:rPr>
              <a:t>2004 – DIS Product Development Group formed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ffectLst/>
                <a:ea typeface="ＭＳ Ｐゴシック" pitchFamily="34" charset="-128"/>
              </a:rPr>
              <a:t>Initial focus to combine and revise 1278.1 &amp; 1278.1a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ffectLst/>
                <a:ea typeface="ＭＳ Ｐゴシック" pitchFamily="34" charset="-128"/>
              </a:rPr>
              <a:t>Problem/Change Requests and revision areas identified based on interest and willingness of PDG members to work on revision.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/>
              </a:rPr>
              <a:t>2005 – IEEE Project Authorization Request approved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ffectLst/>
                <a:ea typeface="ＭＳ Ｐゴシック" pitchFamily="34" charset="-128"/>
              </a:rPr>
              <a:t>4-year effort to revise and update standard</a:t>
            </a:r>
            <a:endParaRPr lang="en-US" sz="2000" dirty="0" smtClean="0">
              <a:effectLst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/>
              </a:rPr>
              <a:t>Dec 2012– </a:t>
            </a:r>
            <a:r>
              <a:rPr lang="en-US" sz="2400" dirty="0" smtClean="0">
                <a:effectLst/>
              </a:rPr>
              <a:t>Draft </a:t>
            </a:r>
            <a:r>
              <a:rPr lang="en-US" sz="2400" dirty="0" smtClean="0">
                <a:effectLst/>
              </a:rPr>
              <a:t>17 published as IEEE Std 1278.1-2012</a:t>
            </a:r>
            <a:endParaRPr lang="en-US" sz="2400" dirty="0" smtClean="0"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  <a:effectLst/>
              </a:rPr>
              <a:t>IEEE 1278.2, .3, .4 Update  History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ffectLst/>
              </a:rPr>
              <a:t>2007 – DIS PDG submitted Product Nomination for the revision of IEEE 1278.2</a:t>
            </a:r>
          </a:p>
          <a:p>
            <a:pPr eaLnBrk="1" hangingPunct="1"/>
            <a:r>
              <a:rPr lang="en-US" sz="2800" dirty="0" smtClean="0">
                <a:effectLst/>
              </a:rPr>
              <a:t>2007 – SISO SAC decides to reaffirm IEEE 1278.3/4 pending their replacement by IEEE 1730 series</a:t>
            </a:r>
          </a:p>
          <a:p>
            <a:pPr eaLnBrk="1" hangingPunct="1"/>
            <a:r>
              <a:rPr lang="en-US" sz="2800" dirty="0" smtClean="0">
                <a:effectLst/>
              </a:rPr>
              <a:t>2008 – IEEE Project Authorization Request approved revision of IEEE 1278.2</a:t>
            </a:r>
          </a:p>
          <a:p>
            <a:pPr lvl="1" eaLnBrk="1" hangingPunct="1"/>
            <a:r>
              <a:rPr lang="en-US" sz="2400" dirty="0" smtClean="0">
                <a:effectLst/>
                <a:ea typeface="ＭＳ Ｐゴシック" pitchFamily="34" charset="-128"/>
              </a:rPr>
              <a:t>4-year effort to revise and update </a:t>
            </a:r>
            <a:r>
              <a:rPr lang="en-US" sz="2400" dirty="0" smtClean="0">
                <a:effectLst/>
                <a:ea typeface="ＭＳ Ｐゴシック" pitchFamily="34" charset="-128"/>
              </a:rPr>
              <a:t>1278.2</a:t>
            </a:r>
          </a:p>
          <a:p>
            <a:pPr lvl="1" eaLnBrk="1" hangingPunct="1"/>
            <a:r>
              <a:rPr lang="en-US" sz="2400" dirty="0" smtClean="0">
                <a:effectLst/>
                <a:ea typeface="ＭＳ Ｐゴシック" pitchFamily="34" charset="-128"/>
              </a:rPr>
              <a:t>Extended to 31 Dec 2014</a:t>
            </a:r>
            <a:endParaRPr lang="en-US" sz="2400" dirty="0" smtClean="0"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 V7 - Extensive clarifications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and improved rules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Lessons learned from 15 years of use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/>
              <a:t>New standard </a:t>
            </a:r>
            <a:r>
              <a:rPr lang="en-US" dirty="0" smtClean="0"/>
              <a:t>is 747 </a:t>
            </a:r>
            <a:r>
              <a:rPr lang="en-US" dirty="0" smtClean="0"/>
              <a:t>pages</a:t>
            </a:r>
          </a:p>
          <a:p>
            <a:pPr eaLnBrk="1" hangingPunct="1"/>
            <a:r>
              <a:rPr lang="en-US" dirty="0" smtClean="0"/>
              <a:t>The 1995 and 1998 standards combined were 330 pages</a:t>
            </a: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685800" y="5105400"/>
            <a:ext cx="8077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Even if you have no plans to use any of the new features, the new standard is still extremely useful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Compatibility with Version 5/6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Almost every change in the PDU formats and rules are backward compatible with Version 5/6 PDUs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Most changes are also forward compatible (i.e. Version 5 simulations can still make sense of Version 7 PDUs)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of former padding 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New sims can add info, old sims ignore 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4000" smtClean="0">
                <a:effectLst/>
              </a:rPr>
              <a:t>Distributed Interactive Simulation (DIS)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Distributed Interactive Simulation (DIS) 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Time and space coherent synthetic representation of world environments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Designed for linking the interactive, free-play activities of people in operational exercises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Synthetic environment is created through real-time exchange of data units between distributed, computationally autonomous simulation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Computational simulation entities may be present in one location or may be distributed </a:t>
            </a:r>
            <a:r>
              <a:rPr lang="en-US" sz="2200" dirty="0" smtClean="0">
                <a:ea typeface="ＭＳ Ｐゴシック" pitchFamily="34" charset="-128"/>
              </a:rPr>
              <a:t>geographically</a:t>
            </a:r>
          </a:p>
          <a:p>
            <a:pPr eaLnBrk="1" hangingPunct="1">
              <a:lnSpc>
                <a:spcPct val="90000"/>
              </a:lnSpc>
              <a:spcBef>
                <a:spcPts val="4224"/>
              </a:spcBef>
              <a:spcAft>
                <a:spcPts val="0"/>
              </a:spcAft>
            </a:pPr>
            <a:r>
              <a:rPr lang="en-US" sz="2600" dirty="0" smtClean="0">
                <a:ea typeface="ＭＳ Ｐゴシック" pitchFamily="34" charset="-128"/>
              </a:rPr>
              <a:t>DIS defines standard Protocol Data Units (</a:t>
            </a:r>
            <a:r>
              <a:rPr lang="en-US" sz="2600" dirty="0" err="1" smtClean="0">
                <a:ea typeface="ＭＳ Ｐゴシック" pitchFamily="34" charset="-128"/>
              </a:rPr>
              <a:t>PDUs</a:t>
            </a:r>
            <a:r>
              <a:rPr lang="en-US" sz="2600" dirty="0" smtClean="0">
                <a:ea typeface="ＭＳ Ｐゴシック" pitchFamily="34" charset="-128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Syntax (format) and semantics (rules) for data exchange and simulation interoperability</a:t>
            </a:r>
            <a:endParaRPr lang="en-US" sz="1800" dirty="0" smtClean="0">
              <a:solidFill>
                <a:srgbClr val="B2B2B2"/>
              </a:solidFill>
              <a:ea typeface="ＭＳ Ｐゴシック" pitchFamily="34" charset="-128"/>
            </a:endParaRPr>
          </a:p>
        </p:txBody>
      </p:sp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6780111" y="5209401"/>
            <a:ext cx="1678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IEEE Std 1278.1</a:t>
            </a:r>
            <a:r>
              <a:rPr lang="en-US" sz="1200" dirty="0" smtClean="0"/>
              <a:t>-2012</a:t>
            </a:r>
            <a:endParaRPr lang="en-US" sz="1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248400" cy="1431925"/>
          </a:xfrm>
        </p:spPr>
        <p:txBody>
          <a:bodyPr/>
          <a:lstStyle/>
          <a:p>
            <a:pPr eaLnBrk="1" hangingPunct="1"/>
            <a:r>
              <a:rPr lang="en-US" smtClean="0"/>
              <a:t>DIS Exercise Rules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 Exercise section 4.2 has been expanded significantly</a:t>
            </a:r>
          </a:p>
          <a:p>
            <a:pPr eaLnBrk="1" hangingPunct="1"/>
            <a:r>
              <a:rPr lang="en-US" smtClean="0"/>
              <a:t>A comprehensive section covering simulations, objects, heartbeats, timeouts, thresholds, gateways and protocol version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6172200" cy="1431925"/>
          </a:xfrm>
        </p:spPr>
        <p:txBody>
          <a:bodyPr/>
          <a:lstStyle/>
          <a:p>
            <a:pPr eaLnBrk="1" hangingPunct="1"/>
            <a:r>
              <a:rPr lang="en-US" smtClean="0"/>
              <a:t>Objects and Identifiers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48200"/>
          </a:xfrm>
        </p:spPr>
        <p:txBody>
          <a:bodyPr/>
          <a:lstStyle/>
          <a:p>
            <a:pPr eaLnBrk="1" hangingPunct="1"/>
            <a:r>
              <a:rPr lang="en-US" smtClean="0"/>
              <a:t>Clearer definition of “object” and “entity”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Entities are objects that have an ESPDU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Other objects are usually attached to entities or are things such as environmental objects</a:t>
            </a:r>
          </a:p>
          <a:p>
            <a:pPr eaLnBrk="1" hangingPunct="1"/>
            <a:r>
              <a:rPr lang="en-US" smtClean="0"/>
              <a:t>Confusion on the 3</a:t>
            </a:r>
            <a:r>
              <a:rPr lang="en-US" baseline="30000" smtClean="0"/>
              <a:t>rd</a:t>
            </a:r>
            <a:r>
              <a:rPr lang="en-US" smtClean="0"/>
              <a:t> number of the</a:t>
            </a:r>
            <a:br>
              <a:rPr lang="en-US" smtClean="0"/>
            </a:br>
            <a:r>
              <a:rPr lang="en-US" smtClean="0"/>
              <a:t>Site-App-Entity IDs is cleared up</a:t>
            </a:r>
          </a:p>
          <a:p>
            <a:pPr eaLnBrk="1" hangingPunct="1"/>
            <a:r>
              <a:rPr lang="en-US" smtClean="0"/>
              <a:t>Non-object IDs clarified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e.g. Simulation IDs, Request IDs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5954713" cy="1431925"/>
          </a:xfrm>
        </p:spPr>
        <p:txBody>
          <a:bodyPr/>
          <a:lstStyle/>
          <a:p>
            <a:pPr eaLnBrk="1" hangingPunct="1"/>
            <a:r>
              <a:rPr lang="en-US" smtClean="0"/>
              <a:t>Variable Heartbeat Periods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Entity State default heartbeat periods  now defined by entity kind, domain, and whether moving or stationary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Other PDU types have individual default heartbeat periods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Standard defines defaults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Exercises can set actual values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Provides flexibility and reduces the number of heartbeat updates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04800"/>
            <a:ext cx="6096000" cy="1431925"/>
          </a:xfrm>
        </p:spPr>
        <p:txBody>
          <a:bodyPr/>
          <a:lstStyle/>
          <a:p>
            <a:pPr eaLnBrk="1" hangingPunct="1"/>
            <a:r>
              <a:rPr lang="en-US" smtClean="0"/>
              <a:t>Protocol Version Rules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/>
            <a:r>
              <a:rPr lang="en-US" smtClean="0"/>
              <a:t>Lack of rules on use of Versions 5 or 6 led to confusion</a:t>
            </a:r>
          </a:p>
          <a:p>
            <a:pPr eaLnBrk="1" hangingPunct="1"/>
            <a:r>
              <a:rPr lang="en-US" smtClean="0"/>
              <a:t>Rules for interoperability between Version 5/6 and Version 7 are defined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Mixed version exercises are allowed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 single sim may issue both 5/6 and 7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Must obey rules of the version in the PDU, both sending and receiving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248400" cy="1431925"/>
          </a:xfrm>
        </p:spPr>
        <p:txBody>
          <a:bodyPr/>
          <a:lstStyle/>
          <a:p>
            <a:pPr eaLnBrk="1" hangingPunct="1"/>
            <a:r>
              <a:rPr lang="en-US" smtClean="0"/>
              <a:t>Transfer Ownership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Transfer Control function has been renamed to Transfer Ownership</a:t>
            </a:r>
          </a:p>
          <a:p>
            <a:pPr eaLnBrk="1" hangingPunct="1"/>
            <a:r>
              <a:rPr lang="en-US" sz="2800" smtClean="0"/>
              <a:t>The Transfer Control Request PDU has been renamed the Transfer Ownership PDU</a:t>
            </a:r>
          </a:p>
          <a:p>
            <a:pPr eaLnBrk="1" hangingPunct="1"/>
            <a:r>
              <a:rPr lang="en-US" sz="2800" smtClean="0"/>
              <a:t>The entire Transfer Ownership function has been revised to improve its functionality</a:t>
            </a:r>
          </a:p>
          <a:p>
            <a:pPr eaLnBrk="1" hangingPunct="1"/>
            <a:r>
              <a:rPr lang="en-US" sz="2800" smtClean="0"/>
              <a:t>It is now closer to how TO has been done in actual simulations for many years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requirements have been extensively clarified and revised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Absolute, relative, simulation time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Timestamp usage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Time synchronization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Absolute Time does not have to be synched to a GPS Time source, just to some source agreed to by the exercise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New 8 page Annex of additional info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Dead Reckoning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Dead Reckoning annex has been revised to clarify and correct technical details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Existing algorithms 1 to 9 are unchanged. Alternate algorithms 10 and 11 have been deleted.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Addition of a new quaternion method of rotational extrapolation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 Extensibility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DIS now more easily customized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Corrects a weakness in the original standard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Backward compatibility maintained mostly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Variable Parameter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Entity State, Detonation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Standard Variable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Transmitter, IFF, DE Fire, Entity Damage, IO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Attribute PDU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Can extend all other PDUs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Or, info that doesn’t have a PDU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Parameter Records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01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Articulated/Attached Parts record in the Entity State and Detonation PDUs has been opened up for extension</a:t>
            </a:r>
          </a:p>
        </p:txBody>
      </p:sp>
      <p:graphicFrame>
        <p:nvGraphicFramePr>
          <p:cNvPr id="20608" name="Group 128"/>
          <p:cNvGraphicFramePr>
            <a:graphicFrameLocks noGrp="1"/>
          </p:cNvGraphicFramePr>
          <p:nvPr/>
        </p:nvGraphicFramePr>
        <p:xfrm>
          <a:off x="5181600" y="3048000"/>
          <a:ext cx="3733800" cy="3412173"/>
        </p:xfrm>
        <a:graphic>
          <a:graphicData uri="http://schemas.openxmlformats.org/drawingml/2006/table">
            <a:tbl>
              <a:tblPr/>
              <a:tblGrid>
                <a:gridCol w="2036763"/>
                <a:gridCol w="1697037"/>
              </a:tblGrid>
              <a:tr h="492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Entity Separation VP Record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Parameter Type Designator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Reason for Separation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Pre-Entity Indicator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Padding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8-bits unused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Parent Entity ID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48-bit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Padding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16-bits unused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Station Location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32-bit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0992" name="Rectangle 106"/>
          <p:cNvSpPr>
            <a:spLocks noChangeArrowheads="1"/>
          </p:cNvSpPr>
          <p:nvPr/>
        </p:nvSpPr>
        <p:spPr bwMode="auto">
          <a:xfrm>
            <a:off x="0" y="460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71500" algn="l"/>
              </a:tabLst>
            </a:pPr>
            <a:endParaRPr lang="en-US">
              <a:latin typeface="Arial" pitchFamily="34" charset="0"/>
            </a:endParaRPr>
          </a:p>
        </p:txBody>
      </p:sp>
      <p:sp>
        <p:nvSpPr>
          <p:cNvPr id="20594" name="Rectangle 114"/>
          <p:cNvSpPr>
            <a:spLocks noChangeArrowheads="1"/>
          </p:cNvSpPr>
          <p:nvPr/>
        </p:nvSpPr>
        <p:spPr bwMode="auto">
          <a:xfrm>
            <a:off x="381000" y="32004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First 8 bits denotes record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Other 120 bits is definable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Still fixed at 128 bit length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new records so far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Several ideas for other  appearance records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88" name="Rectangle 1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Variable Specification Record</a:t>
            </a:r>
          </a:p>
        </p:txBody>
      </p:sp>
      <p:graphicFrame>
        <p:nvGraphicFramePr>
          <p:cNvPr id="29895" name="Group 199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391400" cy="4567555"/>
        </p:xfrm>
        <a:graphic>
          <a:graphicData uri="http://schemas.openxmlformats.org/drawingml/2006/table">
            <a:tbl>
              <a:tblPr/>
              <a:tblGrid>
                <a:gridCol w="3332163"/>
                <a:gridCol w="4059237"/>
              </a:tblGrid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Number of Standard Variable Records 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16-bit unsigned integer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0200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Standard Variable record #1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Type – 32-bit enumeration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Length – 16-bit unsigned integer (6+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Record-Specific Fields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1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Padding to 64 bits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556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pitchFamily="34" charset="-128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pitchFamily="34" charset="-128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Standard Variable record #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Type – 32-bit enumeration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Length – 16-bit unsigned integer (6+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Record-Specific Fields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Padding to 64 bits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</a:rPr>
              <a:t>DIS History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August 1989 – First DIS Workshop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Decided to develop DIS using SIMNET as core protocol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March 1993 – IEEE</a:t>
            </a:r>
            <a:r>
              <a:rPr lang="en-US" sz="2800" dirty="0" smtClean="0"/>
              <a:t> Std 1278 </a:t>
            </a:r>
            <a:r>
              <a:rPr lang="en-US" sz="2800" dirty="0" smtClean="0"/>
              <a:t>approved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Sept 1995 – IEEE</a:t>
            </a:r>
            <a:r>
              <a:rPr lang="en-US" sz="2800" dirty="0" smtClean="0"/>
              <a:t> Std 1278.1 </a:t>
            </a:r>
            <a:r>
              <a:rPr lang="en-US" sz="2800" dirty="0" smtClean="0"/>
              <a:t>revision approved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1997 – DIS Workshops replaced by SISO &amp; </a:t>
            </a:r>
            <a:r>
              <a:rPr lang="en-US" sz="2800" dirty="0" err="1" smtClean="0"/>
              <a:t>SIWs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March 1998 – IEEE</a:t>
            </a:r>
            <a:r>
              <a:rPr lang="en-US" sz="2800" dirty="0" smtClean="0"/>
              <a:t> Std 1278.1a </a:t>
            </a:r>
            <a:r>
              <a:rPr lang="en-US" sz="2800" dirty="0" smtClean="0"/>
              <a:t>addendum approved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2002 – IEEE 1278.1/1a Reaffirmed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Standard Variable Spec Record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Transmitter PDU – Variable Transmitter Parameters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IFF PDU Layers 3, 4, 5 – IFF Data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Directed Energy Fire PDU – DE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Entity Damage Status PDU – Damage Description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IO PDUs – IO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Attribute PDU – Attribute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 future PDUs to contain Std Var records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Attribute PDU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Allows existing PDUs to be extended without breaking forward or backward compatibility</a:t>
            </a:r>
          </a:p>
          <a:p>
            <a:pPr eaLnBrk="1" hangingPunct="1"/>
            <a:r>
              <a:rPr lang="en-US" sz="2800" smtClean="0"/>
              <a:t>The PDU contains sets of Attribute records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Each set is tied to an entity or object</a:t>
            </a:r>
          </a:p>
          <a:p>
            <a:pPr eaLnBrk="1" hangingPunct="1"/>
            <a:r>
              <a:rPr lang="en-US" sz="2800" smtClean="0"/>
              <a:t>Attribute records are open format Standard Variable records</a:t>
            </a:r>
          </a:p>
          <a:p>
            <a:pPr eaLnBrk="1" hangingPunct="1"/>
            <a:r>
              <a:rPr lang="en-US" sz="2800" smtClean="0"/>
              <a:t>Not allowed to contain information that already exists in other PDUs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Otherwise, there would be confusion about which PDU to use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Attribute PDU (cont)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/>
            <a:r>
              <a:rPr lang="en-US" smtClean="0"/>
              <a:t>A transient PDU can be extended by attaching an Attribute PDU to it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This is called Coupled Extension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Requires PDU Bundling</a:t>
            </a:r>
          </a:p>
          <a:p>
            <a:pPr eaLnBrk="1" hangingPunct="1"/>
            <a:r>
              <a:rPr lang="en-US" smtClean="0"/>
              <a:t>State PDUs can be extended by sending Attribute PDUS at any time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Or, the Attribute PDU can be coupled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PDU Bundling rules clarified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Improves network efficiency by allowing one or more PDUs to be concatenated in a UDP datagram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Bundling rules given in 1278.2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Tradeoff between delaying PDUs to build bigger bundles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Latency vs. network efficiency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Max size of bundle also explained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PDU Size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Max PDU size clarified to be 8K bytes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Original 1278.2 mentions 8K but didn’t have a clear rule</a:t>
            </a:r>
          </a:p>
          <a:p>
            <a:pPr eaLnBrk="1" hangingPunct="1"/>
            <a:r>
              <a:rPr lang="en-US" sz="2800" smtClean="0"/>
              <a:t>1400 bytes is still a good limit where possible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Network MTU is the guideline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Avoids fragmentation - more efficient transfer</a:t>
            </a:r>
          </a:p>
          <a:p>
            <a:pPr eaLnBrk="1" hangingPunct="1"/>
            <a:r>
              <a:rPr lang="en-US" sz="2800" smtClean="0"/>
              <a:t>8K size is available for large data sets or bundles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Expanded Weapons Support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Fire and Detonate PDUs now have better support for: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Expendables (IR flares, chaff)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Non-munition explosions such as kinetic weapon or secondary explosions (e.g. fuel tank)</a:t>
            </a:r>
          </a:p>
          <a:p>
            <a:pPr eaLnBrk="1" hangingPunct="1"/>
            <a:r>
              <a:rPr lang="en-US" sz="2800" smtClean="0"/>
              <a:t>Original Burst Descriptor record is now: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Munition Descriptor record (unchanged)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Expendable Descriptor record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Explosion Descriptor record for non-munition explosions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Entity Separation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Clarified and includes support for: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Multi-stage missile separation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Portraying submunitions</a:t>
            </a:r>
          </a:p>
          <a:p>
            <a:pPr eaLnBrk="1" hangingPunct="1"/>
            <a:r>
              <a:rPr lang="en-US" sz="2800" smtClean="0"/>
              <a:t>Variable Parameter records for Separation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Entity Type VP record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Separation VP record</a:t>
            </a:r>
          </a:p>
          <a:p>
            <a:pPr eaLnBrk="1" hangingPunct="1"/>
            <a:r>
              <a:rPr lang="en-US" sz="2800" smtClean="0"/>
              <a:t>Towed Decoys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Association VP record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Electromagnetic Emissions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description of radar beam parameters, scan volumes, phased array radar</a:t>
            </a:r>
          </a:p>
          <a:p>
            <a:pPr eaLnBrk="1" hangingPunct="1"/>
            <a:r>
              <a:rPr lang="en-US" smtClean="0"/>
              <a:t>Jammer field redefined to better support a wider range of multi-resolution simulations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Updates for Emissions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 standard was not clear if every system for an entity had to be included in every PDU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is now clear that this is not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Systems can be spread across multiple PDUs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Can send only changed systems and beams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potentially breaks forward and backward compatibility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However, the 1995 standard was ambiguous on this matter so compatibility is difficult regardless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IFF Mode 5/S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New layers in the IFF PDU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Layer 3 for Mode 5 IFF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Layer 4 for Mode S IFF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Layer 5 open for other IFF capabilities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 IFF record formats presently contained in the SISO-REF-010 Enumeration document have been moved into the standard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requirements related to each IFF transponder and interrogator system type are clearly specified in a new Annex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 Documentation Relationships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429000" y="2209800"/>
            <a:ext cx="23622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5AAAD"/>
              </a:gs>
              <a:gs pos="80000">
                <a:srgbClr val="AFDEE2"/>
              </a:gs>
              <a:gs pos="100000">
                <a:srgbClr val="AFE0E4"/>
              </a:gs>
            </a:gsLst>
            <a:lin ang="162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>
                <a:solidFill>
                  <a:schemeClr val="bg1"/>
                </a:solidFill>
                <a:latin typeface="Arial" pitchFamily="34" charset="0"/>
              </a:rPr>
              <a:t>Distributed Interactive Simulation standards, recommended practices, and related documents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81000" y="3962400"/>
            <a:ext cx="19050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IEEE</a:t>
            </a:r>
            <a:r>
              <a:rPr lang="en-US" sz="1400" dirty="0" smtClean="0">
                <a:solidFill>
                  <a:srgbClr val="000000"/>
                </a:solidFill>
                <a:latin typeface="ArialMT" charset="0"/>
              </a:rPr>
              <a:t> Std 1278.1- 2012</a:t>
            </a:r>
          </a:p>
          <a:p>
            <a:pPr algn="ctr" eaLnBrk="1" hangingPunct="1"/>
            <a:r>
              <a:rPr lang="en-US" sz="1400" dirty="0" smtClean="0">
                <a:solidFill>
                  <a:srgbClr val="000000"/>
                </a:solidFill>
                <a:latin typeface="ArialMT" charset="0"/>
              </a:rPr>
              <a:t>Standard </a:t>
            </a:r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for DIS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 — 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Application Protocols</a:t>
            </a:r>
            <a:endParaRPr lang="en-US" sz="140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28600" y="5715000"/>
            <a:ext cx="8763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5AAAD"/>
              </a:gs>
              <a:gs pos="80000">
                <a:srgbClr val="AFDEE2"/>
              </a:gs>
              <a:gs pos="100000">
                <a:srgbClr val="AFE0E4"/>
              </a:gs>
            </a:gsLst>
            <a:lin ang="162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SISO-REF-010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Enumerations for Simulation Interoperability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590800" y="3962400"/>
            <a:ext cx="18288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5AAAD"/>
              </a:gs>
              <a:gs pos="80000">
                <a:srgbClr val="AFDEE2"/>
              </a:gs>
              <a:gs pos="100000">
                <a:srgbClr val="AFE0E4"/>
              </a:gs>
            </a:gsLst>
            <a:lin ang="162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IEEE</a:t>
            </a:r>
            <a:r>
              <a:rPr lang="en-US" sz="1400" dirty="0" smtClean="0">
                <a:solidFill>
                  <a:srgbClr val="000000"/>
                </a:solidFill>
                <a:latin typeface="ArialMT" charset="0"/>
              </a:rPr>
              <a:t> 1278.2</a:t>
            </a:r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-1995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Standard for DIS — Communications Services and Protocols</a:t>
            </a:r>
            <a:endParaRPr lang="en-US" sz="140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4876800" y="3962400"/>
            <a:ext cx="18288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5AAAD"/>
              </a:gs>
              <a:gs pos="80000">
                <a:srgbClr val="AFDEE2"/>
              </a:gs>
              <a:gs pos="100000">
                <a:srgbClr val="AFE0E4"/>
              </a:gs>
            </a:gsLst>
            <a:lin ang="162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IEEE 1278.3-1996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Rec. </a:t>
            </a:r>
            <a:r>
              <a:rPr lang="en-US" sz="1400" dirty="0" err="1">
                <a:solidFill>
                  <a:srgbClr val="000000"/>
                </a:solidFill>
                <a:latin typeface="ArialMT" charset="0"/>
              </a:rPr>
              <a:t>Prac</a:t>
            </a:r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. for DIS —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ArialMT" charset="0"/>
              </a:rPr>
              <a:t> Exercise Mgt. and Feedback</a:t>
            </a:r>
            <a:endParaRPr lang="en-US" sz="140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7010400" y="3962400"/>
            <a:ext cx="18288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5AAAD"/>
              </a:gs>
              <a:gs pos="80000">
                <a:srgbClr val="AFDEE2"/>
              </a:gs>
              <a:gs pos="100000">
                <a:srgbClr val="AFE0E4"/>
              </a:gs>
            </a:gsLst>
            <a:lin ang="162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400">
                <a:solidFill>
                  <a:srgbClr val="000000"/>
                </a:solidFill>
                <a:latin typeface="ArialMT" charset="0"/>
              </a:rPr>
              <a:t>IEEE 1278.4-1997</a:t>
            </a:r>
          </a:p>
          <a:p>
            <a:pPr algn="ctr" eaLnBrk="1" hangingPunct="1"/>
            <a:r>
              <a:rPr lang="en-US" sz="1400">
                <a:solidFill>
                  <a:srgbClr val="000000"/>
                </a:solidFill>
                <a:latin typeface="ArialMT" charset="0"/>
              </a:rPr>
              <a:t>Rec. Prac. for DIS — </a:t>
            </a:r>
          </a:p>
          <a:p>
            <a:pPr algn="ctr" eaLnBrk="1" hangingPunct="1"/>
            <a:r>
              <a:rPr lang="en-US" sz="1400">
                <a:solidFill>
                  <a:srgbClr val="000000"/>
                </a:solidFill>
                <a:latin typeface="ArialMT" charset="0"/>
              </a:rPr>
              <a:t>Verification, Validation, and Accreditation</a:t>
            </a:r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Radio Simulation Changes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Extensive Transmitter PDU clarifications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Transmitter PDU heartbeats must be sent even if Power is off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Must contain all radio parameter settings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New annex for radio systems specifics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New basic and High Fidelity HAVE QUICK Radio records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SINCGARS and JTIDS/MIDS radio MP records moved from DIS Enumeration document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New Variable Transmitter Parameter (VTP) Record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Minor forward compatible software change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Five New PDUs</a:t>
            </a: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228600" y="2209800"/>
            <a:ext cx="46482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 eaLnBrk="1" hangingPunct="1">
              <a:spcAft>
                <a:spcPct val="25000"/>
              </a:spcAft>
              <a:buFontTx/>
              <a:buChar char="•"/>
            </a:pPr>
            <a:r>
              <a:rPr lang="en-US" sz="2400">
                <a:latin typeface="Arial" pitchFamily="34" charset="0"/>
              </a:rPr>
              <a:t>Directed Energy Weapons</a:t>
            </a:r>
          </a:p>
          <a:p>
            <a:pPr marL="692150" lvl="1" indent="-346075" eaLnBrk="1" hangingPunct="1">
              <a:spcAft>
                <a:spcPct val="25000"/>
              </a:spcAft>
              <a:buFont typeface="Arial" pitchFamily="34" charset="0"/>
              <a:buChar char="–"/>
            </a:pPr>
            <a:r>
              <a:rPr lang="en-US" sz="2400">
                <a:latin typeface="Arial" pitchFamily="34" charset="0"/>
              </a:rPr>
              <a:t>Directed Energy Fire PDU</a:t>
            </a:r>
          </a:p>
          <a:p>
            <a:pPr marL="692150" lvl="1" indent="-346075" eaLnBrk="1" hangingPunct="1">
              <a:spcAft>
                <a:spcPct val="25000"/>
              </a:spcAft>
              <a:buFont typeface="Arial" pitchFamily="34" charset="0"/>
              <a:buChar char="–"/>
            </a:pPr>
            <a:r>
              <a:rPr lang="en-US" sz="2400">
                <a:latin typeface="Arial" pitchFamily="34" charset="0"/>
              </a:rPr>
              <a:t>Entity Damage Status PDU</a:t>
            </a:r>
          </a:p>
          <a:p>
            <a:pPr marL="341313" indent="-341313" eaLnBrk="1" hangingPunct="1">
              <a:spcAft>
                <a:spcPct val="25000"/>
              </a:spcAft>
              <a:buFontTx/>
              <a:buChar char="•"/>
            </a:pPr>
            <a:r>
              <a:rPr lang="en-US" sz="2400">
                <a:latin typeface="Arial" pitchFamily="34" charset="0"/>
              </a:rPr>
              <a:t>Information Operations</a:t>
            </a:r>
          </a:p>
          <a:p>
            <a:pPr marL="692150" lvl="1" indent="-346075" eaLnBrk="1" hangingPunct="1">
              <a:spcAft>
                <a:spcPct val="25000"/>
              </a:spcAft>
              <a:buFont typeface="Arial" pitchFamily="34" charset="0"/>
              <a:buChar char="–"/>
            </a:pPr>
            <a:r>
              <a:rPr lang="en-US" sz="2400">
                <a:latin typeface="Arial" pitchFamily="34" charset="0"/>
              </a:rPr>
              <a:t>IO Action PDU</a:t>
            </a:r>
          </a:p>
          <a:p>
            <a:pPr marL="692150" lvl="1" indent="-346075" eaLnBrk="1" hangingPunct="1">
              <a:spcAft>
                <a:spcPct val="25000"/>
              </a:spcAft>
              <a:buFont typeface="Arial" pitchFamily="34" charset="0"/>
              <a:buChar char="–"/>
            </a:pPr>
            <a:r>
              <a:rPr lang="en-US" sz="2400">
                <a:latin typeface="Arial" pitchFamily="34" charset="0"/>
              </a:rPr>
              <a:t>IO Report PDU</a:t>
            </a:r>
          </a:p>
          <a:p>
            <a:pPr marL="341313" indent="-341313" eaLnBrk="1" hangingPunct="1">
              <a:spcAft>
                <a:spcPct val="25000"/>
              </a:spcAft>
              <a:buFontTx/>
              <a:buChar char="•"/>
            </a:pPr>
            <a:r>
              <a:rPr lang="en-US" sz="2400">
                <a:latin typeface="Arial" pitchFamily="34" charset="0"/>
              </a:rPr>
              <a:t>Attribute PDU</a:t>
            </a:r>
          </a:p>
          <a:p>
            <a:pPr marL="692150" lvl="1" indent="-346075" eaLnBrk="1" hangingPunct="1">
              <a:spcAft>
                <a:spcPct val="25000"/>
              </a:spcAft>
              <a:buFont typeface="Arial" pitchFamily="34" charset="0"/>
              <a:buChar char="–"/>
            </a:pPr>
            <a:r>
              <a:rPr lang="en-US" sz="2400">
                <a:latin typeface="Arial" pitchFamily="34" charset="0"/>
              </a:rPr>
              <a:t>Adds extensibility to the DIS standard</a:t>
            </a:r>
          </a:p>
        </p:txBody>
      </p:sp>
      <p:pic>
        <p:nvPicPr>
          <p:cNvPr id="54276" name="Picture 4" descr="10295"/>
          <p:cNvPicPr>
            <a:picLocks noChangeAspect="1" noChangeArrowheads="1"/>
          </p:cNvPicPr>
          <p:nvPr/>
        </p:nvPicPr>
        <p:blipFill>
          <a:blip r:embed="rId2"/>
          <a:srcRect b="15143"/>
          <a:stretch>
            <a:fillRect/>
          </a:stretch>
        </p:blipFill>
        <p:spPr bwMode="auto">
          <a:xfrm>
            <a:off x="4876800" y="2362200"/>
            <a:ext cx="4162425" cy="277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Directed Energy Fire PDU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Supports high-fidelity directed energy engagements</a:t>
            </a:r>
          </a:p>
          <a:p>
            <a:pPr eaLnBrk="1" hangingPunct="1"/>
            <a:r>
              <a:rPr lang="en-US" smtClean="0"/>
              <a:t>Conveys detailed characteristics of the energy deposition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Type of weapon (e.g. Laser, Microwave)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Duration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Beam shape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Entity Damage Status PDU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Allows an entity to report high-fidelity damage details of themselves</a:t>
            </a:r>
          </a:p>
          <a:p>
            <a:pPr eaLnBrk="1" hangingPunct="1"/>
            <a:r>
              <a:rPr lang="en-US" smtClean="0"/>
              <a:t>Originally designed for directed energy weapons to help direct their fire</a:t>
            </a:r>
          </a:p>
          <a:p>
            <a:pPr eaLnBrk="1" hangingPunct="1"/>
            <a:r>
              <a:rPr lang="en-US" smtClean="0"/>
              <a:t>Opened up to communicate any type of damage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IO supports interoperability of simulated electronic warfare, computer network operations, military deception, and similar operations used to influence or disrupt enemy decision making</a:t>
            </a:r>
          </a:p>
          <a:p>
            <a:pPr eaLnBrk="1" hangingPunct="1"/>
            <a:r>
              <a:rPr lang="en-US" sz="2800" smtClean="0"/>
              <a:t>IO Action PDU can contain the predicted effects of an attack</a:t>
            </a:r>
          </a:p>
          <a:p>
            <a:pPr eaLnBrk="1" hangingPunct="1"/>
            <a:r>
              <a:rPr lang="en-US" sz="2800" smtClean="0"/>
              <a:t>The actual effects of an attack are communicated in IO report PDU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Annexes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Annex A Warfare. Additional requirements to support the warfare functional area</a:t>
            </a:r>
          </a:p>
          <a:p>
            <a:pPr eaLnBrk="1" hangingPunct="1"/>
            <a:r>
              <a:rPr lang="en-US" sz="2800" smtClean="0"/>
              <a:t>Annex B Specific Transponder and Interrogator Systems for IFF</a:t>
            </a:r>
          </a:p>
          <a:p>
            <a:pPr eaLnBrk="1" hangingPunct="1"/>
            <a:r>
              <a:rPr lang="en-US" sz="2800" smtClean="0"/>
              <a:t>Annex C Radio Systems. Details of specific radio systems</a:t>
            </a:r>
          </a:p>
          <a:p>
            <a:pPr eaLnBrk="1" hangingPunct="1"/>
            <a:r>
              <a:rPr lang="en-US" sz="2800" smtClean="0"/>
              <a:t>Annex D Objects. Details of object types and primary and secondary identifiers</a:t>
            </a:r>
          </a:p>
          <a:p>
            <a:pPr eaLnBrk="1" hangingPunct="1"/>
            <a:r>
              <a:rPr lang="en-US" sz="2800" smtClean="0"/>
              <a:t>Annex E </a:t>
            </a:r>
            <a:r>
              <a:rPr lang="en-US" sz="2800" smtClean="0">
                <a:effectLst/>
              </a:rPr>
              <a:t>Dead reckoning definitions and algorithms</a:t>
            </a:r>
            <a:endParaRPr lang="en-US" sz="280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Annexes (cont)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Annex F Heartbeats, Timeouts, Thresholds. Guidance on interoperability when some simulations have implemented the new entity timeout requirements and some have not.</a:t>
            </a:r>
          </a:p>
          <a:p>
            <a:pPr eaLnBrk="1" hangingPunct="1"/>
            <a:r>
              <a:rPr lang="en-US" sz="2800" smtClean="0"/>
              <a:t>Annex G Time Calculations and Uses. Additional information on time and its uses in a distributed simulation environment</a:t>
            </a:r>
          </a:p>
          <a:p>
            <a:pPr eaLnBrk="1" hangingPunct="1"/>
            <a:r>
              <a:rPr lang="en-US" sz="2800" smtClean="0"/>
              <a:t>Annex H Transfer Ownership. Detailed requirements for transfer ownership.</a:t>
            </a:r>
          </a:p>
          <a:p>
            <a:pPr eaLnBrk="1" hangingPunct="1"/>
            <a:r>
              <a:rPr lang="en-US" sz="2800" smtClean="0"/>
              <a:t>Annex I </a:t>
            </a:r>
            <a:r>
              <a:rPr lang="en-US" sz="2800" smtClean="0">
                <a:effectLst/>
              </a:rPr>
              <a:t>Articulated and Attached Parts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 Versions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1 - DIS PDU version 1.0 (May 92)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2 - IEEE</a:t>
            </a:r>
            <a:r>
              <a:rPr lang="en-US" dirty="0" smtClean="0"/>
              <a:t> Std 1278</a:t>
            </a:r>
            <a:r>
              <a:rPr lang="en-US" dirty="0" smtClean="0"/>
              <a:t>-1993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3 - DIS PDU version 2.0 - draft (May 93)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4 - DIS PDU version 2.0 - draft (Mar 94)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5 - IEEE</a:t>
            </a:r>
            <a:r>
              <a:rPr lang="en-US" dirty="0" smtClean="0"/>
              <a:t> Std 1278.1</a:t>
            </a:r>
            <a:r>
              <a:rPr lang="en-US" dirty="0" smtClean="0"/>
              <a:t>-1995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6 - IEEE</a:t>
            </a:r>
            <a:r>
              <a:rPr lang="en-US" dirty="0" smtClean="0"/>
              <a:t> Std 1278.1a-</a:t>
            </a:r>
            <a:r>
              <a:rPr lang="en-US" dirty="0" smtClean="0"/>
              <a:t>1998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7 - IEEE</a:t>
            </a:r>
            <a:r>
              <a:rPr lang="en-US" dirty="0" smtClean="0"/>
              <a:t> Std 1278.1</a:t>
            </a:r>
            <a:r>
              <a:rPr lang="en-US" dirty="0" smtClean="0"/>
              <a:t>-</a:t>
            </a:r>
            <a:r>
              <a:rPr lang="en-US" dirty="0" smtClean="0"/>
              <a:t>2012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DIS Concepts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central computer controls the entire simulation exercise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Autonomous simulation applications are responsible for maintaining the state of one or more simulation entities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standard protocol is used for communicating ground truth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Changes in the state of an entity are communicated by its controlling simulation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Perception of events or other entities is determined by the receiving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Dead reckoning algorithms are used to reduce communications processing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DIS Definitions</a:t>
            </a:r>
            <a:br>
              <a:rPr lang="en-US" dirty="0" smtClean="0"/>
            </a:br>
            <a:r>
              <a:rPr lang="en-US" dirty="0" smtClean="0"/>
              <a:t> (1 of 5)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Simulation application: 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Executing software on a host computer that models all or part of the</a:t>
            </a:r>
            <a:r>
              <a:rPr lang="en-US" sz="2400" dirty="0" smtClean="0">
                <a:ea typeface="ＭＳ Ｐゴシック" pitchFamily="34" charset="-128"/>
              </a:rPr>
              <a:t> representation of one or more simulation entities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Executing </a:t>
            </a:r>
            <a:r>
              <a:rPr lang="en-US" sz="2400" dirty="0" smtClean="0">
                <a:ea typeface="ＭＳ Ｐゴシック" pitchFamily="34" charset="-128"/>
              </a:rPr>
              <a:t>software on a host computer that models all or part of the world phenomena for the purpose of training or experimentation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Receives and processes information concerning entities created by peer simulation applications through the exchange of DIS </a:t>
            </a:r>
            <a:r>
              <a:rPr lang="en-US" sz="2400" dirty="0" err="1" smtClean="0">
                <a:ea typeface="ＭＳ Ｐゴシック" pitchFamily="34" charset="-128"/>
              </a:rPr>
              <a:t>PDUs</a:t>
            </a:r>
            <a:endParaRPr lang="en-US" sz="24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More than one simulation application may simultaneously execute on a host computer</a:t>
            </a: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6477000" y="6564868"/>
            <a:ext cx="1678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IEEE Std 1278.1</a:t>
            </a:r>
            <a:r>
              <a:rPr lang="en-US" sz="1200" dirty="0" smtClean="0"/>
              <a:t>-2012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DIS Definitions</a:t>
            </a:r>
            <a:br>
              <a:rPr lang="en-US" smtClean="0"/>
            </a:br>
            <a:r>
              <a:rPr lang="en-US" smtClean="0"/>
              <a:t> (2 of 5)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Host Computer: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Computer that supports one or more simulation applications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Host computers participating in a simulation exercise are connected by network(s) including local area networks, wide area networks, radio frequency links, etc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477000" y="6324600"/>
            <a:ext cx="1678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IEEE Std 1278.1</a:t>
            </a:r>
            <a:r>
              <a:rPr lang="en-US" sz="1200" dirty="0" smtClean="0"/>
              <a:t>-2012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2432</TotalTime>
  <Words>3132</Words>
  <Application>Microsoft Macintosh PowerPoint</Application>
  <PresentationFormat>On-screen Show (4:3)</PresentationFormat>
  <Paragraphs>517</Paragraphs>
  <Slides>57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Shimmer</vt:lpstr>
      <vt:lpstr>Visio</vt:lpstr>
      <vt:lpstr>Distributed Interactive Simulation (DIS) 101</vt:lpstr>
      <vt:lpstr>Overview</vt:lpstr>
      <vt:lpstr>Distributed Interactive Simulation (DIS)</vt:lpstr>
      <vt:lpstr>DIS History</vt:lpstr>
      <vt:lpstr>DIS Documentation Relationships</vt:lpstr>
      <vt:lpstr>DIS Versions</vt:lpstr>
      <vt:lpstr>Key DIS Concepts</vt:lpstr>
      <vt:lpstr>Key DIS Definitions  (1 of 5)</vt:lpstr>
      <vt:lpstr>Key DIS Definitions  (2 of 5)</vt:lpstr>
      <vt:lpstr>Key DIS Definitions  (3 of 5)</vt:lpstr>
      <vt:lpstr>Key DIS Definitions  (4 of 5)</vt:lpstr>
      <vt:lpstr>Key DIS Definitions  (5 of 5)</vt:lpstr>
      <vt:lpstr>PDU Families</vt:lpstr>
      <vt:lpstr>PDU Families (Cont)</vt:lpstr>
      <vt:lpstr>PDU Families (Cont)</vt:lpstr>
      <vt:lpstr>PDU Families (Cont)</vt:lpstr>
      <vt:lpstr>PDU Families (Cont)</vt:lpstr>
      <vt:lpstr>PDU Families (Cont)</vt:lpstr>
      <vt:lpstr>PDU Families (Cont)</vt:lpstr>
      <vt:lpstr>Entity Coordinates</vt:lpstr>
      <vt:lpstr>Entity Type Identification</vt:lpstr>
      <vt:lpstr>Examples of Type Enumerations</vt:lpstr>
      <vt:lpstr>Entity Instance Identification</vt:lpstr>
      <vt:lpstr>Dead Reckoning and Smoothing</vt:lpstr>
      <vt:lpstr>Overview</vt:lpstr>
      <vt:lpstr>IEEE 1278.1 Update History</vt:lpstr>
      <vt:lpstr>IEEE 1278.2, .3, .4 Update  History</vt:lpstr>
      <vt:lpstr>DIS V7 - Extensive clarifications</vt:lpstr>
      <vt:lpstr>Compatibility with Version 5/6</vt:lpstr>
      <vt:lpstr>DIS Exercise Rules</vt:lpstr>
      <vt:lpstr>Objects and Identifiers</vt:lpstr>
      <vt:lpstr>Variable Heartbeat Periods</vt:lpstr>
      <vt:lpstr>Protocol Version Rules</vt:lpstr>
      <vt:lpstr>Transfer Ownership</vt:lpstr>
      <vt:lpstr>Time</vt:lpstr>
      <vt:lpstr>Dead Reckoning</vt:lpstr>
      <vt:lpstr>Protocol Extensibility</vt:lpstr>
      <vt:lpstr>Variable Parameter Records</vt:lpstr>
      <vt:lpstr>Standard Variable Specification Record</vt:lpstr>
      <vt:lpstr>Uses of Standard Variable Spec Record</vt:lpstr>
      <vt:lpstr>The Attribute PDU</vt:lpstr>
      <vt:lpstr>The Attribute PDU (cont)</vt:lpstr>
      <vt:lpstr>PDU Bundling rules clarified</vt:lpstr>
      <vt:lpstr>Maximum PDU Size</vt:lpstr>
      <vt:lpstr>Expanded Weapons Support</vt:lpstr>
      <vt:lpstr>Entity Separation</vt:lpstr>
      <vt:lpstr>Electromagnetic Emissions</vt:lpstr>
      <vt:lpstr>Partial Updates for Emissions</vt:lpstr>
      <vt:lpstr>IFF Mode 5/S</vt:lpstr>
      <vt:lpstr>Major Radio Simulation Changes</vt:lpstr>
      <vt:lpstr>Five New PDUs</vt:lpstr>
      <vt:lpstr>Directed Energy Fire PDU</vt:lpstr>
      <vt:lpstr>Entity Damage Status PDU</vt:lpstr>
      <vt:lpstr>Information Operations</vt:lpstr>
      <vt:lpstr>Annexes</vt:lpstr>
      <vt:lpstr>Annexes (cont)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1278.1 Distributed Interactive Simulation</dc:title>
  <dc:creator>McCall, James M CTR USAF AFMC 711 HPW/RHA</dc:creator>
  <cp:lastModifiedBy>James McCall</cp:lastModifiedBy>
  <cp:revision>86</cp:revision>
  <dcterms:created xsi:type="dcterms:W3CDTF">2013-03-27T00:36:38Z</dcterms:created>
  <dcterms:modified xsi:type="dcterms:W3CDTF">2013-03-27T02:56:02Z</dcterms:modified>
</cp:coreProperties>
</file>